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68" r:id="rId10"/>
    <p:sldId id="270" r:id="rId11"/>
    <p:sldId id="271" r:id="rId12"/>
    <p:sldId id="272" r:id="rId13"/>
    <p:sldId id="269" r:id="rId14"/>
    <p:sldId id="258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691" y="34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2020/4/7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648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・企画概要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・システム仕様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・ステージ仕様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・操作（アクション）仕様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・フローチャート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・障害（ギミック）リスト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・ステージ設計リスト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dirty="0">
                <a:latin typeface="+mn-ea"/>
                <a:ea typeface="+mn-ea"/>
              </a:rPr>
              <a:t>・各デザインリスト</a:t>
            </a: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・縮小対象詳細</a:t>
            </a:r>
            <a:endParaRPr lang="en-US" altLang="ja-JP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en-US" altLang="ja-JP" sz="320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ja-JP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8041"/>
            <a:ext cx="5788411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1" y="1048041"/>
            <a:ext cx="5788407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6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5" y="274320"/>
            <a:ext cx="4689566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リトライデザイン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23607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●リトライ判定（ゲームオーバー）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・キャラクターには３つのリトライ判定があっり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「圧死」「落下死」「日光に当たる」</a:t>
            </a:r>
            <a:r>
              <a:rPr lang="ja-JP" altLang="en-US" sz="1400" b="1" dirty="0">
                <a:latin typeface="+mn-ea"/>
                <a:ea typeface="+mn-ea"/>
              </a:rPr>
              <a:t>によって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ゲームオーバー（リトライ）になる。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・ものによって、キャラクターの消滅演出があり、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その後リトライメニューに移行する。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・リトライメニューとして、「ステージの最初か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ら」「ステージ選択」があり、メニューによっ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てシーン移行を行う（詳細はフローチャートを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閲覧）。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139371"/>
            <a:ext cx="4124007" cy="19320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●圧死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・障害（仕掛け）オブジェクトとして、「大きな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石」などの重量系オブジェクト（詳細・その他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のオブジェクトは障害リストを閲覧）があり、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そのオブジェクトに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重力反転によって潰される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とリトライ。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ja-JP" altLang="en-US" sz="1400" b="1" dirty="0">
                <a:latin typeface="+mn-ea"/>
                <a:ea typeface="+mn-ea"/>
              </a:rPr>
              <a:t>・演出として、キャラクターが黒い塵となって消</a:t>
            </a:r>
            <a:endParaRPr lang="en-US" altLang="ja-JP" sz="1400" b="1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lang="ja-JP" altLang="en-US" sz="1400" b="1" dirty="0">
                <a:latin typeface="+mn-ea"/>
                <a:ea typeface="+mn-ea"/>
              </a:rPr>
              <a:t>　える。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>
            <a:extLst>
              <a:ext uri="{FF2B5EF4-FFF2-40B4-BE49-F238E27FC236}">
                <a16:creationId xmlns:a16="http://schemas.microsoft.com/office/drawing/2014/main" id="{B90E1133-285A-49A3-B7BD-7BF9976C26EC}"/>
              </a:ext>
            </a:extLst>
          </p:cNvPr>
          <p:cNvSpPr txBox="1">
            <a:spLocks/>
          </p:cNvSpPr>
          <p:nvPr/>
        </p:nvSpPr>
        <p:spPr>
          <a:xfrm>
            <a:off x="2733993" y="6513443"/>
            <a:ext cx="4124007" cy="13478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●日光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・障害（仕掛け）オブジェクトとして「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日光」が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あり、それに当たるとリトライ（詳しい詳細は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障害リストを閲覧）。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・演出は、上記の「圧死」と同じ。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C266EDFB-126C-4FE5-BDD8-A00F4AFE3515}"/>
              </a:ext>
            </a:extLst>
          </p:cNvPr>
          <p:cNvSpPr txBox="1">
            <a:spLocks/>
          </p:cNvSpPr>
          <p:nvPr/>
        </p:nvSpPr>
        <p:spPr>
          <a:xfrm>
            <a:off x="2733993" y="8253343"/>
            <a:ext cx="4124007" cy="10557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●落下死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・ステージによって穴があり、落ちるとリトライ。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落下死に関しては演出はなく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、そのままリトラ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イメニューに移行する。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F8234A44-64AB-4C68-9223-368526243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t="45595" r="13408" b="26435"/>
          <a:stretch/>
        </p:blipFill>
        <p:spPr>
          <a:xfrm>
            <a:off x="177801" y="5494204"/>
            <a:ext cx="2387600" cy="16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28C0E5C-4AD9-4989-B46E-F9D9F1204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49763" r="7536" b="34121"/>
          <a:stretch/>
        </p:blipFill>
        <p:spPr>
          <a:xfrm>
            <a:off x="279399" y="7924800"/>
            <a:ext cx="2190751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3D69C0B-AF0D-4875-BCF5-56A3FD6AC9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" t="28760" r="2029" b="5234"/>
          <a:stretch/>
        </p:blipFill>
        <p:spPr>
          <a:xfrm>
            <a:off x="330200" y="2247900"/>
            <a:ext cx="2087326" cy="27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91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367066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>
                <a:solidFill>
                  <a:srgbClr val="FF0000"/>
                </a:solidFill>
              </a:rPr>
              <a:t>縮小対象詳細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3226526"/>
            <a:ext cx="6858000" cy="160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●奥行きの廃止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・システム面の奥行きを廃止。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それに伴い、３Ｄオブジェクトの完全２Ｄで制作。又、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奥行き前提だった操作も修正。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8E8FA91-D76B-4CD1-99BF-D6DAE1C2C29E}"/>
              </a:ext>
            </a:extLst>
          </p:cNvPr>
          <p:cNvSpPr txBox="1">
            <a:spLocks/>
          </p:cNvSpPr>
          <p:nvPr/>
        </p:nvSpPr>
        <p:spPr>
          <a:xfrm>
            <a:off x="0" y="4994366"/>
            <a:ext cx="6858000" cy="29347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●昼夜の廃止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・システム面の昼夜システム及びステージなどを廃止。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・夜ステージの廃止。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　それに伴い、松明の操作と灯のギミックも廃止。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昼ステージを主に制作。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ゲーム性の強化のためパズル要素を主に制作。又、トラ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イ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&amp;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エラー方式でリトライを重ねてゴールを目指すシス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テム性に変更。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90A19BEF-0ED8-49DE-AC19-3DEF0D09DE84}"/>
              </a:ext>
            </a:extLst>
          </p:cNvPr>
          <p:cNvSpPr txBox="1">
            <a:spLocks/>
          </p:cNvSpPr>
          <p:nvPr/>
        </p:nvSpPr>
        <p:spPr>
          <a:xfrm>
            <a:off x="0" y="1210494"/>
            <a:ext cx="6858000" cy="1820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●経緯</a:t>
            </a:r>
            <a:endParaRPr lang="en-US" altLang="ja-JP" sz="32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・コロナウィルスの影響により、作業時間及び集合が困難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　になってしまい予定より大幅に制作が遅れた為。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・教員から縮小の助言を頂いた為。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以上、二点からプロジェクトの縮小を決行。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A74664A-4656-4D5F-8686-38E4916E57A4}"/>
              </a:ext>
            </a:extLst>
          </p:cNvPr>
          <p:cNvSpPr txBox="1">
            <a:spLocks/>
          </p:cNvSpPr>
          <p:nvPr/>
        </p:nvSpPr>
        <p:spPr>
          <a:xfrm>
            <a:off x="0" y="7807233"/>
            <a:ext cx="6858000" cy="19028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●ステージ定義の見直し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・上記の昼夜・奥行きの廃止からステージ設計を修正。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・ステージサイズは一種類のみとし、小サイズで制作。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夜ステージの縮小により、総ステージ数も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20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ステージの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　見積もりから</a:t>
            </a:r>
            <a:r>
              <a:rPr lang="en-US" altLang="ja-JP" sz="2000" dirty="0">
                <a:solidFill>
                  <a:srgbClr val="FF0000"/>
                </a:solidFill>
                <a:latin typeface="+mn-ea"/>
                <a:ea typeface="+mn-ea"/>
              </a:rPr>
              <a:t>15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ステージに修正。</a:t>
            </a:r>
            <a:endParaRPr lang="en-US" altLang="ja-JP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34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>
                <a:latin typeface="+mn-ea"/>
                <a:ea typeface="+mn-ea"/>
              </a:rPr>
              <a:t>●キャラ参考「ホロウナイト」　</a:t>
            </a:r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>
                <a:latin typeface="+mn-ea"/>
                <a:ea typeface="+mn-ea"/>
              </a:rPr>
              <a:t>●ステージ参考「風ノ旅ビト」　</a:t>
            </a:r>
            <a:endParaRPr lang="en-US" altLang="ja-JP" sz="3200" dirty="0">
              <a:latin typeface="+mn-ea"/>
              <a:ea typeface="+mn-ea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u="sng" dirty="0">
                <a:latin typeface="+mn-ea"/>
                <a:ea typeface="+mn-ea"/>
              </a:rPr>
              <a:t>●</a:t>
            </a:r>
            <a:r>
              <a:rPr lang="ja-JP" altLang="en-US" sz="3200" b="1" u="sng" dirty="0">
                <a:latin typeface="+mn-ea"/>
                <a:ea typeface="+mn-ea"/>
              </a:rPr>
              <a:t>タイトル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「</a:t>
            </a:r>
            <a:r>
              <a:rPr lang="en-US" altLang="ja-JP" sz="3200" b="1" dirty="0">
                <a:latin typeface="+mn-ea"/>
                <a:ea typeface="+mn-ea"/>
              </a:rPr>
              <a:t>The Tower</a:t>
            </a:r>
            <a:r>
              <a:rPr lang="ja-JP" altLang="en-US" sz="3200" b="1" dirty="0">
                <a:latin typeface="+mn-ea"/>
                <a:ea typeface="+mn-ea"/>
              </a:rPr>
              <a:t>（ザ・タワー）」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/>
            <a:r>
              <a:rPr lang="ja-JP" altLang="en-US" sz="2000" dirty="0">
                <a:latin typeface="+mn-ea"/>
                <a:ea typeface="+mn-ea"/>
              </a:rPr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砂時計の形をした遺跡（塔）</a:t>
            </a:r>
            <a:r>
              <a:rPr lang="ja-JP" altLang="en-US" sz="2000" dirty="0">
                <a:latin typeface="+mn-ea"/>
                <a:ea typeface="+mn-ea"/>
              </a:rPr>
              <a:t>から命名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29282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●テーマ（</a:t>
            </a:r>
            <a:r>
              <a:rPr lang="en-US" altLang="ja-JP" sz="3200" b="1" u="sng" dirty="0">
                <a:latin typeface="+mn-ea"/>
                <a:ea typeface="+mn-ea"/>
              </a:rPr>
              <a:t>+</a:t>
            </a:r>
            <a:r>
              <a:rPr lang="ja-JP" altLang="en-US" sz="3200" b="1" u="sng" dirty="0">
                <a:latin typeface="+mn-ea"/>
                <a:ea typeface="+mn-ea"/>
              </a:rPr>
              <a:t>コンセプト）</a:t>
            </a:r>
            <a:endParaRPr lang="en-US" altLang="ja-JP" sz="32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　「砂、砂漠、砂時計」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　　　　　　↓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「砂時計の遺跡の頂上を目指す」</a:t>
            </a:r>
            <a:endParaRPr lang="en-US" altLang="ja-JP" sz="3200" b="1" dirty="0">
              <a:latin typeface="+mn-ea"/>
              <a:ea typeface="+mn-ea"/>
            </a:endParaRPr>
          </a:p>
          <a:p>
            <a:pPr algn="l"/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・テーマ（例の音）から、砂の流れる？音から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「風ノ旅人」</a:t>
            </a:r>
            <a:r>
              <a:rPr lang="ja-JP" altLang="en-US" sz="2000" dirty="0">
                <a:latin typeface="+mn-ea"/>
                <a:ea typeface="+mn-ea"/>
              </a:rPr>
              <a:t>、キャラ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　クタイメージに</a:t>
            </a:r>
            <a:r>
              <a:rPr lang="ja-JP" altLang="en-US" sz="2000" dirty="0">
                <a:solidFill>
                  <a:srgbClr val="FF0000"/>
                </a:solidFill>
                <a:latin typeface="+mn-ea"/>
                <a:ea typeface="+mn-ea"/>
              </a:rPr>
              <a:t>「ホロウナイト」</a:t>
            </a:r>
            <a:r>
              <a:rPr lang="ja-JP" altLang="en-US" sz="2000" dirty="0">
                <a:latin typeface="+mn-ea"/>
                <a:ea typeface="+mn-ea"/>
              </a:rPr>
              <a:t>を参照。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・砂時計の形からひっくり返すアクションをメインに</a:t>
            </a:r>
            <a:endParaRPr lang="en-US" altLang="ja-JP" sz="2000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dirty="0">
                <a:latin typeface="+mn-ea"/>
                <a:ea typeface="+mn-ea"/>
              </a:rPr>
              <a:t>・テーマ回収の一端として、</a:t>
            </a:r>
            <a:r>
              <a:rPr lang="en-US" altLang="ja-JP" sz="2000" dirty="0">
                <a:latin typeface="+mn-ea"/>
                <a:ea typeface="+mn-ea"/>
              </a:rPr>
              <a:t>SE</a:t>
            </a:r>
            <a:r>
              <a:rPr lang="ja-JP" altLang="en-US" sz="2000" dirty="0">
                <a:latin typeface="+mn-ea"/>
                <a:ea typeface="+mn-ea"/>
              </a:rPr>
              <a:t>・</a:t>
            </a:r>
            <a:r>
              <a:rPr lang="en-US" altLang="ja-JP" sz="2000" dirty="0">
                <a:latin typeface="+mn-ea"/>
                <a:ea typeface="+mn-ea"/>
              </a:rPr>
              <a:t>BGM</a:t>
            </a:r>
            <a:r>
              <a:rPr lang="ja-JP" altLang="en-US" sz="2000" dirty="0">
                <a:latin typeface="+mn-ea"/>
                <a:ea typeface="+mn-ea"/>
              </a:rPr>
              <a:t>に砂の音を導入。</a:t>
            </a:r>
            <a:endParaRPr lang="en-US" altLang="ja-JP" sz="2000" dirty="0">
              <a:latin typeface="+mn-ea"/>
              <a:ea typeface="+mn-ea"/>
            </a:endParaRPr>
          </a:p>
          <a:p>
            <a:pPr algn="l"/>
            <a:endParaRPr lang="en-US" altLang="ja-JP" sz="3200" dirty="0">
              <a:latin typeface="+mn-ea"/>
              <a:ea typeface="+mn-ea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67422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●ジャンル</a:t>
            </a:r>
            <a:endParaRPr lang="en-US" altLang="ja-JP" sz="2000" b="1" u="sng" dirty="0">
              <a:latin typeface="+mn-ea"/>
              <a:ea typeface="+mn-ea"/>
            </a:endParaRPr>
          </a:p>
          <a:p>
            <a:pPr algn="l"/>
            <a:r>
              <a:rPr lang="ja-JP" altLang="en-US" sz="3200" b="1" dirty="0">
                <a:latin typeface="+mn-ea"/>
                <a:ea typeface="+mn-ea"/>
              </a:rPr>
              <a:t>　　  「</a:t>
            </a:r>
            <a:r>
              <a:rPr lang="en-US" altLang="ja-JP" sz="3200" b="1" dirty="0">
                <a:latin typeface="+mn-ea"/>
                <a:ea typeface="+mn-ea"/>
              </a:rPr>
              <a:t>2D</a:t>
            </a:r>
            <a:r>
              <a:rPr lang="ja-JP" altLang="en-US" sz="3200" b="1" dirty="0">
                <a:latin typeface="+mn-ea"/>
                <a:ea typeface="+mn-ea"/>
              </a:rPr>
              <a:t>パズル</a:t>
            </a:r>
            <a:r>
              <a:rPr lang="en-US" altLang="ja-JP" sz="3200" b="1" dirty="0">
                <a:latin typeface="+mn-ea"/>
                <a:ea typeface="+mn-ea"/>
              </a:rPr>
              <a:t>+</a:t>
            </a:r>
            <a:r>
              <a:rPr lang="ja-JP" altLang="en-US" sz="3200" b="1" dirty="0">
                <a:latin typeface="+mn-ea"/>
                <a:ea typeface="+mn-ea"/>
              </a:rPr>
              <a:t>アクション」</a:t>
            </a:r>
            <a:endParaRPr lang="en-US" altLang="ja-JP" sz="3200" b="1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E0B5B7-7E29-42AB-8D12-0A599A381DA3}"/>
              </a:ext>
            </a:extLst>
          </p:cNvPr>
          <p:cNvSpPr txBox="1"/>
          <p:nvPr/>
        </p:nvSpPr>
        <p:spPr>
          <a:xfrm>
            <a:off x="1973082" y="915960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93C640-D6F7-4B9A-958F-2EBC7FF2F8AF}"/>
              </a:ext>
            </a:extLst>
          </p:cNvPr>
          <p:cNvSpPr txBox="1"/>
          <p:nvPr/>
        </p:nvSpPr>
        <p:spPr>
          <a:xfrm>
            <a:off x="4715556" y="9506132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</a:t>
            </a:r>
            <a:r>
              <a:rPr lang="en-US" altLang="ja-JP" sz="1400" b="1" u="sng" dirty="0">
                <a:latin typeface="+mn-ea"/>
                <a:ea typeface="+mn-ea"/>
              </a:rPr>
              <a:t>2D</a:t>
            </a:r>
            <a:r>
              <a:rPr lang="ja-JP" altLang="en-US" sz="1400" b="1" u="sng" dirty="0">
                <a:latin typeface="+mn-ea"/>
                <a:ea typeface="+mn-ea"/>
              </a:rPr>
              <a:t>（若干の奥行き、有り）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・キャラクターやステージなどのオブジェクトは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en-US" altLang="ja-JP" sz="1400" b="1" dirty="0">
                <a:latin typeface="+mn-ea"/>
                <a:ea typeface="+mn-ea"/>
              </a:rPr>
              <a:t>3D</a:t>
            </a:r>
            <a:r>
              <a:rPr lang="ja-JP" altLang="en-US" sz="1400" b="1" dirty="0">
                <a:latin typeface="+mn-ea"/>
                <a:ea typeface="+mn-ea"/>
              </a:rPr>
              <a:t>オブジェクトで制作するが、システムやカ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メラなどは</a:t>
            </a:r>
            <a:r>
              <a:rPr lang="en-US" altLang="ja-JP" sz="1400" b="1" dirty="0">
                <a:latin typeface="+mn-ea"/>
                <a:ea typeface="+mn-ea"/>
              </a:rPr>
              <a:t>2D</a:t>
            </a:r>
            <a:r>
              <a:rPr lang="ja-JP" altLang="en-US" sz="1400" b="1" dirty="0">
                <a:latin typeface="+mn-ea"/>
                <a:ea typeface="+mn-ea"/>
              </a:rPr>
              <a:t>のゲーム（俗にいうスーパーマ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リオ方式）で進行する。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・完全に</a:t>
            </a:r>
            <a:r>
              <a:rPr lang="en-US" altLang="ja-JP" sz="1400" b="1" dirty="0">
                <a:latin typeface="+mn-ea"/>
                <a:ea typeface="+mn-ea"/>
              </a:rPr>
              <a:t>2D</a:t>
            </a:r>
            <a:r>
              <a:rPr lang="ja-JP" altLang="en-US" sz="1400" b="1" dirty="0">
                <a:latin typeface="+mn-ea"/>
                <a:ea typeface="+mn-ea"/>
              </a:rPr>
              <a:t>ゲームというわけで無く、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左右にキャラクター一人分の奥行きは有り</a:t>
            </a:r>
            <a:r>
              <a:rPr lang="ja-JP" altLang="en-US" sz="1400" b="1" dirty="0">
                <a:latin typeface="+mn-ea"/>
                <a:ea typeface="+mn-ea"/>
              </a:rPr>
              <a:t>とす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●昼夜</a:t>
            </a:r>
            <a:endParaRPr lang="en-US" altLang="ja-JP" sz="1400" b="1" u="sng" dirty="0"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行。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</a:t>
            </a:r>
            <a:r>
              <a:rPr lang="ja-JP" altLang="en-US" sz="1400" b="1" u="sng" dirty="0">
                <a:solidFill>
                  <a:srgbClr val="FF0000"/>
                </a:solidFill>
                <a:latin typeface="+mn-ea"/>
                <a:ea typeface="+mn-ea"/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87581" y="5264331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34624B-8DD4-45A1-82AF-93E440F46D03}"/>
              </a:ext>
            </a:extLst>
          </p:cNvPr>
          <p:cNvSpPr txBox="1"/>
          <p:nvPr/>
        </p:nvSpPr>
        <p:spPr>
          <a:xfrm>
            <a:off x="3938679" y="2883989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EBFBD3-6DA8-4973-81FF-267EA2FA9EE4}"/>
              </a:ext>
            </a:extLst>
          </p:cNvPr>
          <p:cNvSpPr txBox="1"/>
          <p:nvPr/>
        </p:nvSpPr>
        <p:spPr>
          <a:xfrm>
            <a:off x="3722417" y="1406435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●舞台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・概要の記述通り、砂時計の形をした遺跡内部が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舞台。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・その他の背景として、遺跡は荒廃した砂漠の中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に建っており、砂漠には同じように朽ちた遺跡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の残骸が疎らに配置されている。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・ステージ背景として「昼・夜」、「下・中・上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層」の計</a:t>
            </a:r>
            <a:r>
              <a:rPr lang="en-US" altLang="ja-JP" sz="1400" b="1" dirty="0">
                <a:latin typeface="+mn-ea"/>
                <a:ea typeface="+mn-ea"/>
              </a:rPr>
              <a:t>5</a:t>
            </a:r>
            <a:r>
              <a:rPr lang="ja-JP" altLang="en-US" sz="1400" b="1" dirty="0">
                <a:latin typeface="+mn-ea"/>
                <a:ea typeface="+mn-ea"/>
              </a:rPr>
              <a:t>種類（予定）。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・ステージ数は全</a:t>
            </a:r>
            <a:r>
              <a:rPr lang="en-US" altLang="ja-JP" sz="1400" b="1" dirty="0">
                <a:latin typeface="+mn-ea"/>
                <a:ea typeface="+mn-ea"/>
              </a:rPr>
              <a:t>20</a:t>
            </a:r>
            <a:r>
              <a:rPr lang="ja-JP" altLang="en-US" sz="1400" b="1" dirty="0">
                <a:latin typeface="+mn-ea"/>
                <a:ea typeface="+mn-ea"/>
              </a:rPr>
              <a:t>ステージ「</a:t>
            </a:r>
            <a:r>
              <a:rPr lang="en-US" altLang="ja-JP" sz="1400" b="1" dirty="0">
                <a:latin typeface="+mn-ea"/>
                <a:ea typeface="+mn-ea"/>
              </a:rPr>
              <a:t>ST1-1</a:t>
            </a:r>
            <a:r>
              <a:rPr lang="ja-JP" altLang="en-US" sz="1400" b="1" dirty="0">
                <a:latin typeface="+mn-ea"/>
                <a:ea typeface="+mn-ea"/>
              </a:rPr>
              <a:t>～</a:t>
            </a:r>
            <a:r>
              <a:rPr lang="en-US" altLang="ja-JP" sz="1400" b="1" dirty="0">
                <a:latin typeface="+mn-ea"/>
                <a:ea typeface="+mn-ea"/>
              </a:rPr>
              <a:t>5-4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（予定）。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●ステージ概要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種類。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L</a:t>
            </a:r>
            <a:r>
              <a:rPr lang="ja-JP" altLang="en-US" sz="1400" b="1" dirty="0">
                <a:latin typeface="+mn-ea"/>
                <a:ea typeface="+mn-ea"/>
              </a:rPr>
              <a:t>ステージ･･･「</a:t>
            </a:r>
            <a:r>
              <a:rPr lang="en-US" altLang="ja-JP" sz="1400" b="1" dirty="0">
                <a:latin typeface="+mn-ea"/>
                <a:ea typeface="+mn-ea"/>
              </a:rPr>
              <a:t>z:6</a:t>
            </a:r>
            <a:r>
              <a:rPr lang="ja-JP" altLang="en-US" sz="1400" b="1" dirty="0">
                <a:latin typeface="+mn-ea"/>
                <a:ea typeface="+mn-ea"/>
              </a:rPr>
              <a:t> </a:t>
            </a:r>
            <a:r>
              <a:rPr lang="en-US" altLang="ja-JP" sz="1400" b="1" dirty="0">
                <a:latin typeface="+mn-ea"/>
                <a:ea typeface="+mn-ea"/>
              </a:rPr>
              <a:t>x:180</a:t>
            </a:r>
            <a:r>
              <a:rPr lang="ja-JP" altLang="en-US" sz="1400" b="1" dirty="0">
                <a:latin typeface="+mn-ea"/>
                <a:ea typeface="+mn-ea"/>
              </a:rPr>
              <a:t> </a:t>
            </a:r>
            <a:r>
              <a:rPr lang="en-US" altLang="ja-JP" sz="1400" b="1" dirty="0">
                <a:latin typeface="+mn-ea"/>
                <a:ea typeface="+mn-ea"/>
              </a:rPr>
              <a:t>y:5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S</a:t>
            </a:r>
            <a:r>
              <a:rPr lang="ja-JP" altLang="en-US" sz="1400" b="1" dirty="0">
                <a:latin typeface="+mn-ea"/>
                <a:ea typeface="+mn-ea"/>
              </a:rPr>
              <a:t>ステージ･･･「</a:t>
            </a:r>
            <a:r>
              <a:rPr lang="en-US" altLang="ja-JP" sz="1400" b="1" dirty="0">
                <a:latin typeface="+mn-ea"/>
                <a:ea typeface="+mn-ea"/>
              </a:rPr>
              <a:t>z:6 x:90 y:5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・参考としてキャラの大きさは「</a:t>
            </a:r>
            <a:r>
              <a:rPr lang="en-US" altLang="ja-JP" sz="1400" b="1" dirty="0">
                <a:latin typeface="+mn-ea"/>
                <a:ea typeface="+mn-ea"/>
              </a:rPr>
              <a:t>x:1 y:2 z:1</a:t>
            </a:r>
            <a:r>
              <a:rPr lang="ja-JP" altLang="en-US" sz="1400" b="1" dirty="0">
                <a:latin typeface="+mn-ea"/>
                <a:ea typeface="+mn-ea"/>
              </a:rPr>
              <a:t>」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（予定）。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・ゴールパターンとして、「奥行き進む、階段を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上る」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●昼夜について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昼夜システ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・昼･･･日光に当たらないように進む。又、アク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ション要素を大きく加える。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・夜･･･松明と灯りを使って先を照らすようにし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ja-JP" altLang="en-US" sz="1400" b="1" dirty="0">
                <a:latin typeface="+mn-ea"/>
                <a:ea typeface="+mn-ea"/>
              </a:rPr>
              <a:t>　て進む。又、パズル要素を大きく加える。　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61E10F-EBA4-4771-8C23-44B09EBA43B0}"/>
              </a:ext>
            </a:extLst>
          </p:cNvPr>
          <p:cNvSpPr txBox="1"/>
          <p:nvPr/>
        </p:nvSpPr>
        <p:spPr>
          <a:xfrm>
            <a:off x="4549730" y="30915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4B05F5-1F2B-4D13-9C02-993AEF44A210}"/>
              </a:ext>
            </a:extLst>
          </p:cNvPr>
          <p:cNvSpPr txBox="1"/>
          <p:nvPr/>
        </p:nvSpPr>
        <p:spPr>
          <a:xfrm>
            <a:off x="3356656" y="4781005"/>
            <a:ext cx="1202281" cy="3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2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319208-E0CF-486A-93FC-81473B03B8D4}"/>
              </a:ext>
            </a:extLst>
          </p:cNvPr>
          <p:cNvSpPr txBox="1"/>
          <p:nvPr/>
        </p:nvSpPr>
        <p:spPr>
          <a:xfrm>
            <a:off x="4432164" y="35487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3810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●操作概要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・レギュレーションにより、</a:t>
            </a:r>
            <a:r>
              <a:rPr lang="en-US" altLang="ja-JP" sz="1400" b="1" dirty="0">
                <a:latin typeface="+mn-ea"/>
                <a:ea typeface="+mn-ea"/>
              </a:rPr>
              <a:t>XBOX</a:t>
            </a:r>
            <a:r>
              <a:rPr lang="ja-JP" altLang="en-US" sz="1400" b="1" dirty="0">
                <a:latin typeface="+mn-ea"/>
                <a:ea typeface="+mn-ea"/>
              </a:rPr>
              <a:t>コントローラー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・デバッグのことも配慮し、キーボードの操作も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・動き（アクション）は、大きく分けて</a:t>
            </a:r>
            <a:r>
              <a:rPr lang="en-US" altLang="ja-JP" sz="1400" b="1" dirty="0">
                <a:latin typeface="+mn-ea"/>
                <a:ea typeface="+mn-ea"/>
              </a:rPr>
              <a:t>3</a:t>
            </a:r>
            <a:r>
              <a:rPr lang="ja-JP" altLang="en-US" sz="1400" b="1" dirty="0">
                <a:latin typeface="+mn-ea"/>
                <a:ea typeface="+mn-ea"/>
              </a:rPr>
              <a:t>つで構成。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40857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●基本「移動」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・移動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r>
              <a:rPr lang="en-US" altLang="ja-JP" sz="1400" b="1" dirty="0">
                <a:latin typeface="+mn-ea"/>
                <a:ea typeface="+mn-ea"/>
              </a:rPr>
              <a:t>WASD</a:t>
            </a:r>
            <a:r>
              <a:rPr lang="ja-JP" altLang="en-US" sz="1400" b="1" dirty="0">
                <a:latin typeface="+mn-ea"/>
                <a:ea typeface="+mn-ea"/>
              </a:rPr>
              <a:t>又は、左スティックに配置。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・ジャンプ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ジャンプ力はキャラ一人分の移動量（</a:t>
            </a:r>
            <a:r>
              <a:rPr lang="en-US" altLang="ja-JP" sz="1400" b="1" dirty="0">
                <a:latin typeface="+mn-ea"/>
                <a:ea typeface="+mn-ea"/>
              </a:rPr>
              <a:t>y:2</a:t>
            </a:r>
            <a:r>
              <a:rPr lang="ja-JP" altLang="en-US" sz="1400" b="1" dirty="0">
                <a:latin typeface="+mn-ea"/>
                <a:ea typeface="+mn-ea"/>
              </a:rPr>
              <a:t>）位。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慣性有、軌道変化無（＝一度ジャンプしたら修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正は出来ない）</a:t>
            </a:r>
            <a:r>
              <a:rPr lang="en-US" altLang="ja-JP" sz="1400" b="1" dirty="0">
                <a:latin typeface="+mn-ea"/>
                <a:ea typeface="+mn-ea"/>
              </a:rPr>
              <a:t>SPACE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A</a:t>
            </a:r>
            <a:r>
              <a:rPr lang="ja-JP" altLang="en-US" sz="1400" b="1" dirty="0">
                <a:latin typeface="+mn-ea"/>
                <a:ea typeface="+mn-ea"/>
              </a:rPr>
              <a:t>ボタンに配置。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●その他「拾う→使う」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・拾う判定はキャラがオブジェクトに触れたら。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使う判定はキャラ</a:t>
            </a:r>
            <a:r>
              <a:rPr lang="en-US" altLang="ja-JP" sz="1400" b="1" dirty="0">
                <a:latin typeface="+mn-ea"/>
                <a:ea typeface="+mn-ea"/>
              </a:rPr>
              <a:t>1/3</a:t>
            </a:r>
            <a:r>
              <a:rPr lang="ja-JP" altLang="en-US" sz="1400" b="1" dirty="0">
                <a:latin typeface="+mn-ea"/>
                <a:ea typeface="+mn-ea"/>
              </a:rPr>
              <a:t>（</a:t>
            </a:r>
            <a:r>
              <a:rPr lang="en-US" altLang="ja-JP" sz="1400" b="1" dirty="0">
                <a:latin typeface="+mn-ea"/>
                <a:ea typeface="+mn-ea"/>
              </a:rPr>
              <a:t>x,z:0.25</a:t>
            </a:r>
            <a:r>
              <a:rPr lang="ja-JP" altLang="en-US" sz="1400" b="1" dirty="0">
                <a:latin typeface="+mn-ea"/>
                <a:ea typeface="+mn-ea"/>
              </a:rPr>
              <a:t>）で操作を行う。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・拾うは自動。使うは操作が必要。（使うは）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ボタンにて使用。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4055-BDB0-4465-9701-1C725758A110}"/>
              </a:ext>
            </a:extLst>
          </p:cNvPr>
          <p:cNvSpPr txBox="1"/>
          <p:nvPr/>
        </p:nvSpPr>
        <p:spPr>
          <a:xfrm>
            <a:off x="2890384" y="4953000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●その他「掴む→動かす」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軸）に動か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・動かす際の移動スピードは通常移動の</a:t>
            </a:r>
            <a:r>
              <a:rPr lang="en-US" altLang="ja-JP" sz="1400" b="1" dirty="0">
                <a:latin typeface="+mn-ea"/>
                <a:ea typeface="+mn-ea"/>
              </a:rPr>
              <a:t>1/3</a:t>
            </a:r>
            <a:r>
              <a:rPr lang="ja-JP" altLang="en-US" sz="1400" b="1" dirty="0">
                <a:latin typeface="+mn-ea"/>
                <a:ea typeface="+mn-ea"/>
              </a:rPr>
              <a:t>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・掴むを行える距離はほぼ密着状態（</a:t>
            </a:r>
            <a:r>
              <a:rPr lang="en-US" altLang="ja-JP" sz="1400" b="1" dirty="0">
                <a:latin typeface="+mn-ea"/>
                <a:ea typeface="+mn-ea"/>
              </a:rPr>
              <a:t>z</a:t>
            </a:r>
            <a:r>
              <a:rPr lang="ja-JP" altLang="en-US" sz="1400" b="1" dirty="0">
                <a:latin typeface="+mn-ea"/>
                <a:ea typeface="+mn-ea"/>
              </a:rPr>
              <a:t>、</a:t>
            </a:r>
            <a:r>
              <a:rPr lang="en-US" altLang="ja-JP" sz="1400" b="1" dirty="0">
                <a:latin typeface="+mn-ea"/>
                <a:ea typeface="+mn-ea"/>
              </a:rPr>
              <a:t>x:.0.3</a:t>
            </a:r>
            <a:r>
              <a:rPr lang="ja-JP" altLang="en-US" sz="1400" b="1" dirty="0">
                <a:latin typeface="+mn-ea"/>
                <a:ea typeface="+mn-ea"/>
              </a:rPr>
              <a:t>）。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又、掴む操作を行えるのは左右（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軸）のみ。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・（掴む）対象の前で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ボタンで操作。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ボタンを離すと掴むのを辞める。（動かす）掴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んだ状態で</a:t>
            </a:r>
            <a:r>
              <a:rPr lang="en-US" altLang="ja-JP" sz="1400" b="1" dirty="0">
                <a:latin typeface="+mn-ea"/>
                <a:ea typeface="+mn-ea"/>
              </a:rPr>
              <a:t>AD</a:t>
            </a:r>
            <a:r>
              <a:rPr lang="ja-JP" altLang="en-US" sz="1400" b="1" dirty="0">
                <a:latin typeface="+mn-ea"/>
                <a:ea typeface="+mn-ea"/>
              </a:rPr>
              <a:t>又は、左スティック左右。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>
                <a:latin typeface="+mn-ea"/>
                <a:ea typeface="+mn-ea"/>
              </a:rPr>
              <a:t>●特殊「松明→灯す」</a:t>
            </a:r>
            <a:endParaRPr lang="en-US" altLang="ja-JP" sz="1400" b="1" u="sng" dirty="0">
              <a:latin typeface="+mn-ea"/>
              <a:ea typeface="+mn-ea"/>
            </a:endParaRPr>
          </a:p>
          <a:p>
            <a:pPr algn="l"/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・夜ステージ限定のアクション。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  <a:latin typeface="+mn-ea"/>
                <a:ea typeface="+mn-ea"/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・夜ステージになれば松明は自動で装備し、キャ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ラとその周りを「明るく」する。灯などの灯せ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る部分は最初から「少し明るく」なっており、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灯すことで周囲を含め「かなり明るく」なる。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・松明はステージが始まれば自動装備。（灯す）</a:t>
            </a:r>
            <a:endParaRPr lang="en-US" altLang="ja-JP" sz="14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latin typeface="+mn-ea"/>
                <a:ea typeface="+mn-ea"/>
              </a:rPr>
              <a:t>　対象の前で</a:t>
            </a:r>
            <a:r>
              <a:rPr lang="en-US" altLang="ja-JP" sz="1400" b="1" dirty="0">
                <a:latin typeface="+mn-ea"/>
                <a:ea typeface="+mn-ea"/>
              </a:rPr>
              <a:t>F</a:t>
            </a:r>
            <a:r>
              <a:rPr lang="ja-JP" altLang="en-US" sz="1400" b="1" dirty="0">
                <a:latin typeface="+mn-ea"/>
                <a:ea typeface="+mn-ea"/>
              </a:rPr>
              <a:t>又は、</a:t>
            </a:r>
            <a:r>
              <a:rPr lang="en-US" altLang="ja-JP" sz="1400" b="1" dirty="0">
                <a:latin typeface="+mn-ea"/>
                <a:ea typeface="+mn-ea"/>
              </a:rPr>
              <a:t>B</a:t>
            </a:r>
            <a:r>
              <a:rPr lang="ja-JP" altLang="en-US" sz="1400" b="1" dirty="0">
                <a:latin typeface="+mn-ea"/>
                <a:ea typeface="+mn-ea"/>
              </a:rPr>
              <a:t>・</a:t>
            </a:r>
            <a:r>
              <a:rPr lang="en-US" altLang="ja-JP" sz="1400" b="1" dirty="0">
                <a:latin typeface="+mn-ea"/>
                <a:ea typeface="+mn-ea"/>
              </a:rPr>
              <a:t>X</a:t>
            </a:r>
            <a:r>
              <a:rPr lang="ja-JP" altLang="en-US" sz="1400" b="1" dirty="0">
                <a:latin typeface="+mn-ea"/>
                <a:ea typeface="+mn-ea"/>
              </a:rPr>
              <a:t>ボタンで操作。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043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latin typeface="+mn-ea"/>
                <a:ea typeface="+mn-ea"/>
              </a:rPr>
              <a:t>●</a:t>
            </a:r>
            <a:r>
              <a:rPr lang="ja-JP" altLang="en-US" sz="3200" b="1" u="sng" dirty="0">
                <a:solidFill>
                  <a:srgbClr val="FF0000"/>
                </a:solidFill>
                <a:latin typeface="+mn-ea"/>
                <a:ea typeface="+mn-ea"/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・このゲームの肝となる操作で、キャラクターは砂時計の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遺跡（塔）をひっくり返し、上下逆転をさせて先に進む。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・ひっくり返すことで、キャラクターや一部ギミックが動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作したり、行けなかった道などに進んだり出来る。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・演出としては、画面中央に逆転の</a:t>
            </a:r>
            <a:r>
              <a:rPr lang="en-US" altLang="ja-JP" sz="2000" b="1" dirty="0">
                <a:latin typeface="+mn-ea"/>
                <a:ea typeface="+mn-ea"/>
              </a:rPr>
              <a:t>2D</a:t>
            </a:r>
            <a:r>
              <a:rPr lang="ja-JP" altLang="en-US" sz="2000" b="1" dirty="0">
                <a:latin typeface="+mn-ea"/>
                <a:ea typeface="+mn-ea"/>
              </a:rPr>
              <a:t>アイコンが表示→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　ステージが逆転→動作する物が動く。</a:t>
            </a:r>
            <a:endParaRPr lang="en-US" altLang="ja-JP" sz="2000" b="1" dirty="0"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>
                <a:latin typeface="+mn-ea"/>
                <a:ea typeface="+mn-ea"/>
              </a:rPr>
              <a:t>・</a:t>
            </a:r>
            <a:r>
              <a:rPr lang="en-US" altLang="ja-JP" sz="2000" b="1" dirty="0">
                <a:latin typeface="+mn-ea"/>
                <a:ea typeface="+mn-ea"/>
              </a:rPr>
              <a:t>G</a:t>
            </a:r>
            <a:r>
              <a:rPr lang="ja-JP" altLang="en-US" sz="2000" b="1" dirty="0">
                <a:latin typeface="+mn-ea"/>
                <a:ea typeface="+mn-ea"/>
              </a:rPr>
              <a:t>又は、</a:t>
            </a:r>
            <a:r>
              <a:rPr lang="en-US" altLang="ja-JP" sz="2000" b="1" dirty="0">
                <a:latin typeface="+mn-ea"/>
                <a:ea typeface="+mn-ea"/>
              </a:rPr>
              <a:t>Y</a:t>
            </a:r>
            <a:r>
              <a:rPr lang="ja-JP" altLang="en-US" sz="2000" b="1" dirty="0">
                <a:latin typeface="+mn-ea"/>
                <a:ea typeface="+mn-ea"/>
              </a:rPr>
              <a:t>ボタンで操作。</a:t>
            </a:r>
            <a:endParaRPr lang="en-US" altLang="ja-JP" sz="2000" b="1" dirty="0">
              <a:latin typeface="+mn-ea"/>
              <a:ea typeface="+mn-ea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245431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1161150" y="4129314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399327" y="6610678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>
                <a:latin typeface="+mn-ea"/>
                <a:ea typeface="+mn-ea"/>
              </a:rPr>
              <a:t>※1 </a:t>
            </a:r>
            <a:r>
              <a:rPr lang="ja-JP" altLang="en-US" sz="1400" b="1" dirty="0">
                <a:latin typeface="+mn-ea"/>
                <a:ea typeface="+mn-ea"/>
              </a:rPr>
              <a:t>コンティニューデータを破棄。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en-US" altLang="ja-JP" sz="1400" b="1" dirty="0">
                <a:latin typeface="+mn-ea"/>
                <a:ea typeface="+mn-ea"/>
              </a:rPr>
              <a:t>※2 </a:t>
            </a:r>
            <a:r>
              <a:rPr lang="ja-JP" altLang="en-US" sz="1400" b="1" u="sng" dirty="0">
                <a:latin typeface="+mn-ea"/>
                <a:ea typeface="+mn-ea"/>
              </a:rPr>
              <a:t>「ステージセレクト→ポーズ→本編」は無理</a:t>
            </a:r>
            <a:r>
              <a:rPr lang="ja-JP" altLang="en-US" sz="1400" b="1" dirty="0">
                <a:latin typeface="+mn-ea"/>
                <a:ea typeface="+mn-ea"/>
              </a:rPr>
              <a:t>。</a:t>
            </a:r>
            <a:endParaRPr lang="en-US" altLang="ja-JP" sz="1400" b="1" dirty="0">
              <a:latin typeface="+mn-ea"/>
              <a:ea typeface="+mn-ea"/>
            </a:endParaRPr>
          </a:p>
          <a:p>
            <a:pPr algn="l"/>
            <a:r>
              <a:rPr lang="en-US" altLang="ja-JP" sz="1400" b="1" dirty="0">
                <a:latin typeface="+mn-ea"/>
                <a:ea typeface="+mn-ea"/>
              </a:rPr>
              <a:t>※3 </a:t>
            </a:r>
            <a:r>
              <a:rPr lang="ja-JP" altLang="en-US" sz="1400" b="1" dirty="0">
                <a:latin typeface="+mn-ea"/>
                <a:ea typeface="+mn-ea"/>
              </a:rPr>
              <a:t>オプション内容はタイトルと同じ物とする。</a:t>
            </a:r>
            <a:endParaRPr lang="en-US" altLang="ja-JP" sz="1400" b="1" dirty="0">
              <a:latin typeface="+mn-ea"/>
              <a:ea typeface="+mn-ea"/>
            </a:endParaRPr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latin typeface="+mn-ea"/>
                  </a:rPr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シャット</a:t>
                </a:r>
                <a:endParaRPr kumimoji="1" lang="en-US" altLang="ja-JP" b="1" dirty="0">
                  <a:latin typeface="+mn-ea"/>
                </a:endParaRPr>
              </a:p>
              <a:p>
                <a:pPr algn="ctr"/>
                <a:r>
                  <a:rPr kumimoji="1" lang="ja-JP" altLang="en-US" b="1" dirty="0">
                    <a:latin typeface="+mn-ea"/>
                  </a:rPr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  <a:latin typeface="+mn-ea"/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  <a:latin typeface="+mn-ea"/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latin typeface="+mn-ea"/>
                  </a:rPr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  <a:latin typeface="+mn-ea"/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latin typeface="+mn-ea"/>
                  </a:rPr>
                  <a:t>ED</a:t>
                </a:r>
                <a:endParaRPr kumimoji="1" lang="ja-JP" altLang="en-US" b="1" dirty="0">
                  <a:latin typeface="+mn-ea"/>
                </a:endParaRPr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クリア</a:t>
                </a:r>
                <a:endParaRPr kumimoji="1" lang="en-US" altLang="ja-JP" sz="1000" b="1" dirty="0">
                  <a:latin typeface="+mn-ea"/>
                </a:endParaRPr>
              </a:p>
              <a:p>
                <a:pPr algn="ctr"/>
                <a:r>
                  <a:rPr kumimoji="1" lang="en-US" altLang="ja-JP" sz="1000" b="1" dirty="0">
                    <a:latin typeface="+mn-ea"/>
                  </a:rPr>
                  <a:t>Or</a:t>
                </a:r>
              </a:p>
              <a:p>
                <a:pPr algn="ctr"/>
                <a:r>
                  <a:rPr kumimoji="1" lang="ja-JP" altLang="en-US" sz="1000" b="1" dirty="0">
                    <a:latin typeface="+mn-ea"/>
                  </a:rPr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>
                    <a:latin typeface="+mn-ea"/>
                  </a:rPr>
                  <a:t>ラストステージ</a:t>
                </a:r>
                <a:endParaRPr kumimoji="1" lang="en-US" altLang="ja-JP" sz="1000" b="1" dirty="0">
                  <a:latin typeface="+mn-ea"/>
                </a:endParaRPr>
              </a:p>
              <a:p>
                <a:pPr algn="ctr"/>
                <a:r>
                  <a:rPr kumimoji="1" lang="ja-JP" altLang="en-US" sz="1000" b="1" dirty="0">
                    <a:latin typeface="+mn-ea"/>
                  </a:rPr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5029"/>
            <a:ext cx="5788411" cy="180702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5" y="2781417"/>
            <a:ext cx="5788411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4" y="4486150"/>
            <a:ext cx="5788411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1" y="6201476"/>
            <a:ext cx="5789832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0" y="7951898"/>
            <a:ext cx="5789832" cy="180144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656F9B-4041-4977-BD2D-28AFB0523C36}"/>
              </a:ext>
            </a:extLst>
          </p:cNvPr>
          <p:cNvSpPr txBox="1"/>
          <p:nvPr/>
        </p:nvSpPr>
        <p:spPr>
          <a:xfrm>
            <a:off x="879067" y="8490858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763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</TotalTime>
  <Words>1932</Words>
  <Application>Microsoft Office PowerPoint</Application>
  <PresentationFormat>A4 210 x 297 mm</PresentationFormat>
  <Paragraphs>261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游ゴシック</vt:lpstr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障害リスト</vt:lpstr>
      <vt:lpstr>障害リスト</vt:lpstr>
      <vt:lpstr>障害リスト</vt:lpstr>
      <vt:lpstr> リトライデザイン</vt:lpstr>
      <vt:lpstr> 縮小対象詳細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99</cp:revision>
  <dcterms:created xsi:type="dcterms:W3CDTF">2020-03-12T09:42:56Z</dcterms:created>
  <dcterms:modified xsi:type="dcterms:W3CDTF">2020-04-06T19:32:37Z</dcterms:modified>
</cp:coreProperties>
</file>